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</p:sldIdLst>
  <p:sldSz cx="9144000" cy="5143500" type="screen16x9"/>
  <p:notesSz cx="6858000" cy="9144000"/>
  <p:embeddedFontLst>
    <p:embeddedFont>
      <p:font typeface="Alfa Slab One" panose="020B0604020202020204" charset="0"/>
      <p:regular r:id="rId23"/>
    </p:embeddedFont>
    <p:embeddedFont>
      <p:font typeface="Proxima Nova" panose="020B060402020202020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58" y="6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9ae58e74b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9ae58e74b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9ae58e74b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9ae58e74b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9ae58e74b_2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59ae58e74b_2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59ae58e74b_2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59ae58e74b_2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9ae58e74b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59ae58e74b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59ae58e74b_2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59ae58e74b_2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59ae58e74b_2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59ae58e74b_2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9ae58e74b_2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9ae58e74b_2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59ae58e74b_2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59ae58e74b_2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9ae58e74b_2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59ae58e74b_2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9ae58e74b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9ae58e74b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59ae58e74b_2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59ae58e74b_2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1ff3644f0_8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1ff3644f0_8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9ae58e74b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9ae58e74b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9ae58e74b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9ae58e74b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9ae58e74b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9ae58e74b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9ae58e74b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9ae58e74b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9ae58e74b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9ae58e74b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9ae58e74b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9ae58e74b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amirkfir@gmail.com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mailto:amirkfir@gmail.com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mirror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oogle Shape;11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6275" y="4511375"/>
            <a:ext cx="1072523" cy="5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mirror All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6275" y="4511375"/>
            <a:ext cx="1072523" cy="5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mailto:amirkfir@gmail.com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1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ta.wikimedia.org/wiki/File:Emojione_1F625.svg" TargetMode="External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QeP4D0VYGjI" TargetMode="External"/><Relationship Id="rId6" Type="http://schemas.openxmlformats.org/officeDocument/2006/relationships/hyperlink" Target="https://commons.wikimedia.org/wiki/File:Twemoji_1f600.sv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FxuWb5f6rEE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quzBTprFaQU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OaaKD2TIrsY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n1RZBeA3juY" TargetMode="External"/><Relationship Id="rId6" Type="http://schemas.openxmlformats.org/officeDocument/2006/relationships/image" Target="../media/image3.png"/><Relationship Id="rId5" Type="http://schemas.openxmlformats.org/officeDocument/2006/relationships/slide" Target="slide13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rv4nL0b9lrQ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pxhere.com/en/photo/1444191" TargetMode="External"/><Relationship Id="rId4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_QDdn9dFabc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NE7ySyjhj5M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irror.com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amirkfir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fi6E__1R0EA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yehqsrX3Xzo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xhvs6k5JjSI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cqOoo_kGnqw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RvBgVamjy6g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Z8QNi_tctcw" TargetMode="External"/><Relationship Id="rId6" Type="http://schemas.openxmlformats.org/officeDocument/2006/relationships/hyperlink" Target="https://en.wikipedia.org/wiki/File:Family_Silhouette.pn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206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434343"/>
                </a:solidFill>
              </a:rPr>
              <a:t>Family Forum</a:t>
            </a:r>
            <a:endParaRPr sz="36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Dr. Amir Kfir</a:t>
            </a:r>
            <a:endParaRPr sz="3600"/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Welcome​ and put all phones on silent/away</a:t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9763" y="3716943"/>
            <a:ext cx="1584475" cy="94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body" idx="4294967295"/>
          </p:nvPr>
        </p:nvSpPr>
        <p:spPr>
          <a:xfrm>
            <a:off x="311700" y="101772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Each member shares around the below categories : </a:t>
            </a:r>
            <a:r>
              <a:rPr lang="en" sz="1400" b="1" dirty="0"/>
              <a:t>what works well</a:t>
            </a:r>
            <a:r>
              <a:rPr lang="en" sz="1400" dirty="0"/>
              <a:t> </a:t>
            </a:r>
            <a:r>
              <a:rPr lang="en-GB" sz="1400" dirty="0"/>
              <a:t>and </a:t>
            </a:r>
            <a:r>
              <a:rPr lang="en-GB" sz="1400" b="1" dirty="0"/>
              <a:t>what are the </a:t>
            </a:r>
            <a:r>
              <a:rPr lang="en" sz="1400" b="1" dirty="0"/>
              <a:t>challenges.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4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sz="1400" dirty="0"/>
            </a:br>
            <a:r>
              <a:rPr lang="en" sz="1400" dirty="0"/>
              <a:t>Speak Uninterrupted: 5 minutes per member</a:t>
            </a:r>
            <a:endParaRPr sz="14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Myself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Family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Friends</a:t>
            </a:r>
            <a:r>
              <a:rPr lang="en" sz="1400" b="1" dirty="0">
                <a:solidFill>
                  <a:srgbClr val="000000"/>
                </a:solidFill>
              </a:rPr>
              <a:t> (and other </a:t>
            </a:r>
            <a:r>
              <a:rPr lang="en-GB" sz="1400" b="1" dirty="0">
                <a:solidFill>
                  <a:srgbClr val="000000"/>
                </a:solidFill>
              </a:rPr>
              <a:t>significant </a:t>
            </a:r>
            <a:r>
              <a:rPr lang="en" sz="1400" b="1" dirty="0">
                <a:solidFill>
                  <a:srgbClr val="000000"/>
                </a:solidFill>
              </a:rPr>
              <a:t>relationships)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Education/Work</a:t>
            </a:r>
            <a:r>
              <a:rPr lang="en" sz="1400" dirty="0"/>
              <a:t>/</a:t>
            </a:r>
            <a:r>
              <a:rPr lang="en" sz="1400" b="1" dirty="0">
                <a:solidFill>
                  <a:schemeClr val="accent3"/>
                </a:solidFill>
              </a:rPr>
              <a:t>Social Impact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/>
              <a:t>Report on previous presentation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Kids can use art or toys to assist them.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150" name="Google Shape;150;p22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2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52" name="Google Shape;152;p22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2"/>
          <p:cNvSpPr txBox="1"/>
          <p:nvPr/>
        </p:nvSpPr>
        <p:spPr>
          <a:xfrm>
            <a:off x="761574" y="128125"/>
            <a:ext cx="7421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</a:t>
            </a: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54" name="Google Shape;15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2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Introspection / Updates</a:t>
            </a:r>
            <a:endParaRPr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641DE69-3124-4974-A7CC-8C77439011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47299" y="1542825"/>
            <a:ext cx="515550" cy="5155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A64DC9C-D684-48A6-9966-FEF8356D6B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2677299" y="1542825"/>
            <a:ext cx="544125" cy="544125"/>
          </a:xfrm>
          <a:prstGeom prst="rect">
            <a:avLst/>
          </a:prstGeom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FAC985DA-5B52-4B2F-AD51-34FFA37F315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4827975" y="1334625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>
            <a:spLocks noGrp="1"/>
          </p:cNvSpPr>
          <p:nvPr>
            <p:ph type="body" idx="4294967295"/>
          </p:nvPr>
        </p:nvSpPr>
        <p:spPr>
          <a:xfrm>
            <a:off x="242600" y="1017725"/>
            <a:ext cx="8520600" cy="14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Talk about facts and feelings, speak openly.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Tell us what is the issue you choose to work on today.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highlight>
                  <a:srgbClr val="EFEFEF"/>
                </a:highlight>
              </a:rPr>
              <a:t>Each member: </a:t>
            </a:r>
            <a:r>
              <a:rPr lang="en" dirty="0">
                <a:highlight>
                  <a:srgbClr val="EFEFEF"/>
                </a:highlight>
              </a:rPr>
              <a:t>Select one issue to work on today</a:t>
            </a:r>
            <a:r>
              <a:rPr lang="en" dirty="0"/>
              <a:t> (Group can push back and suggest another issue)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62" name="Google Shape;162;p23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3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64" name="Google Shape;164;p23"/>
          <p:cNvSpPr/>
          <p:nvPr/>
        </p:nvSpPr>
        <p:spPr>
          <a:xfrm>
            <a:off x="107300" y="115725"/>
            <a:ext cx="8724900" cy="376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6" name="Google Shape;16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3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Speaking Uninterrupted</a:t>
            </a:r>
            <a:endParaRPr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5EB6C017-02E3-4EF8-A39F-647B0CBA098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95600" y="2475125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4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Family choose what to work on today</a:t>
            </a:r>
            <a:endParaRPr dirty="0"/>
          </a:p>
          <a:p>
            <a:pPr marL="45720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75" name="Google Shape;175;p24"/>
          <p:cNvSpPr txBox="1">
            <a:spLocks noGrp="1"/>
          </p:cNvSpPr>
          <p:nvPr>
            <p:ph type="body" idx="4294967295"/>
          </p:nvPr>
        </p:nvSpPr>
        <p:spPr>
          <a:xfrm>
            <a:off x="159300" y="1334625"/>
            <a:ext cx="4500600" cy="28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 dirty="0"/>
              <a:t>Choose the most important and/or urgent issue to discuss as a family.</a:t>
            </a:r>
            <a:endParaRPr sz="2400" dirty="0"/>
          </a:p>
        </p:txBody>
      </p:sp>
      <p:sp>
        <p:nvSpPr>
          <p:cNvPr id="176" name="Google Shape;176;p24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4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8" name="Google Shape;178;p24"/>
          <p:cNvSpPr/>
          <p:nvPr/>
        </p:nvSpPr>
        <p:spPr>
          <a:xfrm>
            <a:off x="142950" y="128125"/>
            <a:ext cx="88581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4"/>
          <p:cNvSpPr txBox="1"/>
          <p:nvPr/>
        </p:nvSpPr>
        <p:spPr>
          <a:xfrm>
            <a:off x="562750" y="127525"/>
            <a:ext cx="85206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</a:t>
            </a:r>
            <a:endParaRPr sz="12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80" name="Google Shape;18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05B94442-7256-42DE-AC52-17F24326514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659900" y="1334025"/>
            <a:ext cx="4214164" cy="237046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5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Nonflict Self Coaching</a:t>
            </a:r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body" idx="4294967295"/>
          </p:nvPr>
        </p:nvSpPr>
        <p:spPr>
          <a:xfrm>
            <a:off x="311700" y="1253800"/>
            <a:ext cx="546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What is the </a:t>
            </a:r>
            <a:r>
              <a:rPr lang="en" sz="1400" b="1" dirty="0">
                <a:solidFill>
                  <a:schemeClr val="accent3"/>
                </a:solidFill>
              </a:rPr>
              <a:t>real underlying Issue</a:t>
            </a:r>
            <a:r>
              <a:rPr lang="en" sz="1400" dirty="0"/>
              <a:t>? 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What is </a:t>
            </a:r>
            <a:r>
              <a:rPr lang="en" sz="1400" b="1" dirty="0">
                <a:solidFill>
                  <a:schemeClr val="accent3"/>
                </a:solidFill>
              </a:rPr>
              <a:t>working well</a:t>
            </a:r>
            <a:r>
              <a:rPr lang="en" sz="1400" dirty="0"/>
              <a:t> for me/us? 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What is the </a:t>
            </a:r>
            <a:r>
              <a:rPr lang="en" sz="1400" b="1" dirty="0">
                <a:solidFill>
                  <a:schemeClr val="accent3"/>
                </a:solidFill>
              </a:rPr>
              <a:t>worst-case scenario</a:t>
            </a:r>
            <a:r>
              <a:rPr lang="en" sz="1400" dirty="0"/>
              <a:t>? (Visualize facts and feelings) 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What is the </a:t>
            </a:r>
            <a:r>
              <a:rPr lang="en" sz="1400" b="1" dirty="0">
                <a:solidFill>
                  <a:schemeClr val="accent3"/>
                </a:solidFill>
              </a:rPr>
              <a:t>best-case scenario</a:t>
            </a:r>
            <a:r>
              <a:rPr lang="en" sz="1400" dirty="0"/>
              <a:t>? (Visualize facts and feelings)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What are the </a:t>
            </a:r>
            <a:r>
              <a:rPr lang="en" sz="1400" b="1" dirty="0">
                <a:solidFill>
                  <a:schemeClr val="accent3"/>
                </a:solidFill>
              </a:rPr>
              <a:t>obstacles</a:t>
            </a:r>
            <a:r>
              <a:rPr lang="en" sz="1400" b="1" dirty="0"/>
              <a:t> </a:t>
            </a:r>
            <a:r>
              <a:rPr lang="en-GB" sz="1400" dirty="0"/>
              <a:t>to</a:t>
            </a:r>
            <a:r>
              <a:rPr lang="en" sz="1400" dirty="0"/>
              <a:t> achieving the best-case scenario? 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What can I/</a:t>
            </a:r>
            <a:r>
              <a:rPr lang="en-GB" sz="1400" dirty="0"/>
              <a:t>we</a:t>
            </a:r>
            <a:r>
              <a:rPr lang="en" sz="1400" dirty="0"/>
              <a:t> do to </a:t>
            </a:r>
            <a:r>
              <a:rPr lang="en" sz="1400" b="1" dirty="0">
                <a:solidFill>
                  <a:schemeClr val="accent3"/>
                </a:solidFill>
              </a:rPr>
              <a:t>overcome the controllable obstacles</a:t>
            </a:r>
            <a:r>
              <a:rPr lang="en" sz="1400" dirty="0"/>
              <a:t>? </a:t>
            </a:r>
            <a:br>
              <a:rPr lang="en" sz="1400" dirty="0"/>
            </a:br>
            <a:r>
              <a:rPr lang="en" sz="1400" dirty="0"/>
              <a:t>(Who, What, When?)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 b="1" dirty="0"/>
              <a:t>Share your findings if resolved! Or share what is the core problem and your need from the group .</a:t>
            </a:r>
            <a:endParaRPr sz="1400" b="1" dirty="0"/>
          </a:p>
        </p:txBody>
      </p:sp>
      <p:sp>
        <p:nvSpPr>
          <p:cNvPr id="188" name="Google Shape;188;p25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5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90" name="Google Shape;190;p25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5"/>
          <p:cNvSpPr txBox="1"/>
          <p:nvPr/>
        </p:nvSpPr>
        <p:spPr>
          <a:xfrm>
            <a:off x="761575" y="128125"/>
            <a:ext cx="81216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Coaching individually or whole family together.  10-15 minutes. Reply to 6 questions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92" name="Google Shape;19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1CCE4B3F-1545-455F-B5DA-7DFB8BBE4AC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693159" y="1121372"/>
            <a:ext cx="2904091" cy="163355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Working Together Around One Challenge</a:t>
            </a:r>
            <a:endParaRPr sz="2400"/>
          </a:p>
        </p:txBody>
      </p:sp>
      <p:sp>
        <p:nvSpPr>
          <p:cNvPr id="199" name="Google Shape;199;p26"/>
          <p:cNvSpPr txBox="1">
            <a:spLocks noGrp="1"/>
          </p:cNvSpPr>
          <p:nvPr>
            <p:ph type="body" idx="4294967295"/>
          </p:nvPr>
        </p:nvSpPr>
        <p:spPr>
          <a:xfrm>
            <a:off x="-102625" y="963650"/>
            <a:ext cx="5428200" cy="26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/>
              <a:t>Exploration (Deep Dive)</a:t>
            </a:r>
            <a:endParaRPr sz="1600" b="1" dirty="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 b="1" dirty="0"/>
              <a:t>Presenter talks uninterrupted</a:t>
            </a:r>
            <a:r>
              <a:rPr lang="en" sz="1600" dirty="0"/>
              <a:t> about the issue based on the 6 coaching questions, sharing both facts and feelings (5-15 minutes)</a:t>
            </a:r>
            <a:endParaRPr sz="1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dirty="0"/>
              <a:t>Presenter explains his/her </a:t>
            </a:r>
            <a:r>
              <a:rPr lang="en" sz="1600" b="1" dirty="0"/>
              <a:t>expectations from the other participants and level of confidentiality .</a:t>
            </a:r>
            <a:endParaRPr sz="1600" dirty="0"/>
          </a:p>
        </p:txBody>
      </p:sp>
      <p:sp>
        <p:nvSpPr>
          <p:cNvPr id="200" name="Google Shape;200;p26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6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02" name="Google Shape;202;p26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6"/>
          <p:cNvSpPr txBox="1"/>
          <p:nvPr/>
        </p:nvSpPr>
        <p:spPr>
          <a:xfrm>
            <a:off x="5285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Presenter / </a:t>
            </a:r>
            <a:r>
              <a:rPr lang="en" b="1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04" name="Google Shape;20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6"/>
          <p:cNvSpPr/>
          <p:nvPr/>
        </p:nvSpPr>
        <p:spPr>
          <a:xfrm>
            <a:off x="1033625" y="3851675"/>
            <a:ext cx="31557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6"/>
          <p:cNvSpPr txBox="1"/>
          <p:nvPr/>
        </p:nvSpPr>
        <p:spPr>
          <a:xfrm>
            <a:off x="1054325" y="3893075"/>
            <a:ext cx="3114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rId5" action="ppaction://hlinksldjump"/>
              </a:rPr>
              <a:t>View 6 coaching questions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496DF379-CE54-4FA9-AC27-EBDB14468FB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5269400" y="1334625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>
            <a:spLocks noGrp="1"/>
          </p:cNvSpPr>
          <p:nvPr>
            <p:ph type="body" idx="1"/>
          </p:nvPr>
        </p:nvSpPr>
        <p:spPr>
          <a:xfrm>
            <a:off x="90770" y="428269"/>
            <a:ext cx="4416936" cy="34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u="sng" dirty="0"/>
              <a:t>Members respond to the presenter</a:t>
            </a:r>
            <a:r>
              <a:rPr lang="en" sz="1700" b="1" dirty="0"/>
              <a:t>:</a:t>
            </a:r>
            <a:endParaRPr sz="1700" b="1" dirty="0"/>
          </a:p>
          <a:p>
            <a:pPr lvl="0" indent="-336550">
              <a:spcBef>
                <a:spcPts val="1600"/>
              </a:spcBef>
              <a:buSzPts val="1700"/>
              <a:buAutoNum type="arabicPeriod"/>
            </a:pPr>
            <a:r>
              <a:rPr lang="en" dirty="0"/>
              <a:t>What’s been triggered within me, here and now: feelings and memories. </a:t>
            </a:r>
            <a:r>
              <a:rPr lang="en" b="1" dirty="0"/>
              <a:t>Deep empathy.</a:t>
            </a:r>
          </a:p>
          <a:p>
            <a:pPr marL="457200" marR="0" lvl="0" indent="-3365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 dirty="0"/>
              <a:t>Clarifying questions and </a:t>
            </a:r>
            <a:r>
              <a:rPr lang="en" b="1" dirty="0"/>
              <a:t>thought-     provoking open questions.</a:t>
            </a:r>
          </a:p>
          <a:p>
            <a:pPr indent="-336550">
              <a:spcBef>
                <a:spcPts val="1600"/>
              </a:spcBef>
              <a:buSzPts val="1700"/>
              <a:buFont typeface="Proxima Nova"/>
              <a:buAutoNum type="arabicPeriod"/>
            </a:pPr>
            <a:r>
              <a:rPr lang="en-GB" b="1" dirty="0"/>
              <a:t>Sharing life experience/story </a:t>
            </a:r>
            <a:r>
              <a:rPr lang="en-GB" dirty="0"/>
              <a:t>with a similar situation and/or similar emotion, and thus my learning and insight for you!</a:t>
            </a:r>
          </a:p>
          <a:p>
            <a:pPr marL="12065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700"/>
              <a:buNone/>
            </a:pP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b="1" dirty="0"/>
          </a:p>
        </p:txBody>
      </p:sp>
      <p:sp>
        <p:nvSpPr>
          <p:cNvPr id="213" name="Google Shape;213;p27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7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15" name="Google Shape;215;p27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7"/>
          <p:cNvSpPr txBox="1"/>
          <p:nvPr/>
        </p:nvSpPr>
        <p:spPr>
          <a:xfrm>
            <a:off x="286950" y="128125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Silence to ponder what sharing is relevant and write it down - 1 minute.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17" name="Google Shape;21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5F19F7-4A24-4AB6-9DCB-9A7508FC56A1}"/>
              </a:ext>
            </a:extLst>
          </p:cNvPr>
          <p:cNvSpPr txBox="1"/>
          <p:nvPr/>
        </p:nvSpPr>
        <p:spPr>
          <a:xfrm>
            <a:off x="4507706" y="3757613"/>
            <a:ext cx="43217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dk2"/>
                </a:solidFill>
                <a:latin typeface="Proxima Nova"/>
                <a:sym typeface="Proxima Nova"/>
              </a:rPr>
              <a:t>NEVER give advice </a:t>
            </a:r>
            <a:r>
              <a:rPr lang="en-GB" sz="1800" dirty="0">
                <a:solidFill>
                  <a:schemeClr val="dk2"/>
                </a:solidFill>
                <a:latin typeface="Proxima Nova"/>
                <a:sym typeface="Proxima Nova"/>
              </a:rPr>
              <a:t>or say what the other person should do.</a:t>
            </a:r>
          </a:p>
          <a:p>
            <a:endParaRPr lang="en-IL" dirty="0"/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7B9289F1-419F-4507-9BB4-75A7BBE0CF0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636296" y="851388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 txBox="1">
            <a:spLocks noGrp="1"/>
          </p:cNvSpPr>
          <p:nvPr>
            <p:ph type="body" idx="4294967295"/>
          </p:nvPr>
        </p:nvSpPr>
        <p:spPr>
          <a:xfrm>
            <a:off x="314550" y="492625"/>
            <a:ext cx="8498100" cy="3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/>
              <a:t>Power Reminder to Presenter</a:t>
            </a:r>
            <a:br>
              <a:rPr lang="en" b="1" dirty="0"/>
            </a:br>
            <a:r>
              <a:rPr lang="en" b="1" dirty="0"/>
              <a:t>VERY IMPORTANT!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One sentence by every member. </a:t>
            </a:r>
            <a:r>
              <a:rPr lang="en" b="1" dirty="0"/>
              <a:t>Share what unique specific power/asset you see already existing in the presenter that will help him/her in dealing with this issue (NO ADVICE).</a:t>
            </a:r>
            <a:endParaRPr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b="1" dirty="0"/>
          </a:p>
        </p:txBody>
      </p:sp>
      <p:sp>
        <p:nvSpPr>
          <p:cNvPr id="236" name="Google Shape;236;p29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9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8" name="Google Shape;238;p29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9"/>
          <p:cNvSpPr txBox="1"/>
          <p:nvPr/>
        </p:nvSpPr>
        <p:spPr>
          <a:xfrm>
            <a:off x="6809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Group sharing: </a:t>
            </a:r>
            <a:r>
              <a:rPr lang="en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One sentence by every member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40" name="Google Shape;24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C11999-591E-44FE-8DE6-948F32B919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310481" y="3002675"/>
            <a:ext cx="2351438" cy="14441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body" idx="4294967295"/>
          </p:nvPr>
        </p:nvSpPr>
        <p:spPr>
          <a:xfrm>
            <a:off x="233850" y="674850"/>
            <a:ext cx="5629800" cy="38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dirty="0"/>
              <a:t>Presenter’s Feedback to </a:t>
            </a:r>
            <a:r>
              <a:rPr lang="en-GB" sz="1500" b="1" dirty="0"/>
              <a:t>Family M</a:t>
            </a:r>
            <a:r>
              <a:rPr lang="en" sz="1500" b="1" dirty="0"/>
              <a:t>embers</a:t>
            </a:r>
            <a:endParaRPr sz="1500" b="1" dirty="0"/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Presenter shares </a:t>
            </a:r>
            <a:r>
              <a:rPr lang="en" sz="1500" b="1" dirty="0"/>
              <a:t>how he/she feels</a:t>
            </a:r>
            <a:r>
              <a:rPr lang="en" sz="1500" dirty="0"/>
              <a:t> and specific </a:t>
            </a:r>
            <a:r>
              <a:rPr lang="en" sz="1500" b="1" dirty="0"/>
              <a:t>value gained.</a:t>
            </a:r>
            <a:endParaRPr lang="en-GB" sz="1500" dirty="0"/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en" sz="1500" b="1" dirty="0"/>
              <a:t>Identify a buddy</a:t>
            </a:r>
            <a:r>
              <a:rPr lang="en" sz="1500" dirty="0"/>
              <a:t> in the group to follow up and support you in executing your action plan. 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1" dirty="0"/>
              <a:t>Any hard feelings</a:t>
            </a:r>
            <a:r>
              <a:rPr lang="en" sz="1500" dirty="0"/>
              <a:t> with what or how things have been said to you? Also asking whether there are any hard feelings inside the group. Use Nonflict if need be</a:t>
            </a:r>
            <a:endParaRPr sz="1500" dirty="0"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246" name="Google Shape;246;p30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30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8" name="Google Shape;248;p30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30"/>
          <p:cNvSpPr txBox="1"/>
          <p:nvPr/>
        </p:nvSpPr>
        <p:spPr>
          <a:xfrm>
            <a:off x="6809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Presenter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50" name="Google Shape;25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EB7A5C9E-C10E-4641-90B1-19B82C80441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863650" y="1414096"/>
            <a:ext cx="3191694" cy="179532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1"/>
          <p:cNvSpPr txBox="1">
            <a:spLocks noGrp="1"/>
          </p:cNvSpPr>
          <p:nvPr>
            <p:ph type="body" idx="4294967295"/>
          </p:nvPr>
        </p:nvSpPr>
        <p:spPr>
          <a:xfrm>
            <a:off x="488750" y="736125"/>
            <a:ext cx="6257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600" b="1" dirty="0"/>
            </a:br>
            <a:r>
              <a:rPr lang="en" b="1" dirty="0"/>
              <a:t>Process Analysis</a:t>
            </a:r>
            <a:endParaRPr b="1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What worked </a:t>
            </a:r>
            <a:r>
              <a:rPr lang="en-GB" dirty="0"/>
              <a:t>well</a:t>
            </a:r>
            <a:r>
              <a:rPr lang="en" dirty="0"/>
              <a:t>, and what </a:t>
            </a:r>
            <a:r>
              <a:rPr lang="en-GB" dirty="0"/>
              <a:t>should we</a:t>
            </a:r>
            <a:r>
              <a:rPr lang="en" dirty="0"/>
              <a:t> do differently next time?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Hand over notes from notetaker to presenter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Now possible to proceed to the next presentation </a:t>
            </a:r>
            <a:r>
              <a:rPr lang="en-GB" dirty="0"/>
              <a:t>if there is time.</a:t>
            </a:r>
            <a:endParaRPr dirty="0"/>
          </a:p>
        </p:txBody>
      </p:sp>
      <p:sp>
        <p:nvSpPr>
          <p:cNvPr id="257" name="Google Shape;257;p31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31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9" name="Google Shape;259;p31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1"/>
          <p:cNvSpPr txBox="1"/>
          <p:nvPr/>
        </p:nvSpPr>
        <p:spPr>
          <a:xfrm>
            <a:off x="761574" y="128125"/>
            <a:ext cx="7659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Observer and Group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61" name="Google Shape;26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2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Closing</a:t>
            </a:r>
            <a:endParaRPr/>
          </a:p>
        </p:txBody>
      </p:sp>
      <p:sp>
        <p:nvSpPr>
          <p:cNvPr id="267" name="Google Shape;267;p32"/>
          <p:cNvSpPr txBox="1">
            <a:spLocks noGrp="1"/>
          </p:cNvSpPr>
          <p:nvPr>
            <p:ph type="body" idx="4294967295"/>
          </p:nvPr>
        </p:nvSpPr>
        <p:spPr>
          <a:xfrm>
            <a:off x="311700" y="1089150"/>
            <a:ext cx="8285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Plan for future presentations and coaching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Follow-up</a:t>
            </a:r>
            <a:r>
              <a:rPr lang="en" dirty="0"/>
              <a:t> issues from previous presentations as needed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Accomplishments we want to report to extended family members.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Destroy flip charts and any other notes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Recap confidentiality</a:t>
            </a:r>
            <a:endParaRPr dirty="0"/>
          </a:p>
        </p:txBody>
      </p:sp>
      <p:sp>
        <p:nvSpPr>
          <p:cNvPr id="268" name="Google Shape;268;p32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2"/>
          <p:cNvSpPr txBox="1"/>
          <p:nvPr/>
        </p:nvSpPr>
        <p:spPr>
          <a:xfrm>
            <a:off x="761574" y="128125"/>
            <a:ext cx="7659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70" name="Google Shape;27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2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2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title" idx="4294967295"/>
          </p:nvPr>
        </p:nvSpPr>
        <p:spPr>
          <a:xfrm>
            <a:off x="362500" y="56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Introduction to Forum in Family</a:t>
            </a:r>
            <a:endParaRPr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20BAAD15-6B67-47EA-AFA3-FA85E76B5D1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38030" y="808892"/>
            <a:ext cx="5726495" cy="322115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3"/>
          <p:cNvSpPr txBox="1">
            <a:spLocks noGrp="1"/>
          </p:cNvSpPr>
          <p:nvPr>
            <p:ph type="ctrTitle" idx="4294967295"/>
          </p:nvPr>
        </p:nvSpPr>
        <p:spPr>
          <a:xfrm>
            <a:off x="207125" y="595975"/>
            <a:ext cx="8625300" cy="30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Thank You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Dr. Amir Kfir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www.amirror.com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hlink"/>
                </a:solidFill>
                <a:hlinkClick r:id="rId4"/>
              </a:rPr>
              <a:t>amirkfir@gmail.com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+972544742280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title" idx="4294967295"/>
          </p:nvPr>
        </p:nvSpPr>
        <p:spPr>
          <a:xfrm>
            <a:off x="362500" y="56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The Time Flow Of Full Meeting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7ECDED94-FFB7-4E47-A484-AA86E9DC21F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75508" y="773723"/>
            <a:ext cx="5588000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Confidentiality Reminder </a:t>
            </a:r>
            <a:r>
              <a:rPr lang="en" sz="1800"/>
              <a:t>(nothing, nobody, never)​</a:t>
            </a:r>
            <a:endParaRPr sz="1800"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497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/>
              <a:t>Thumbs up for confidentiality</a:t>
            </a:r>
            <a:endParaRPr/>
          </a:p>
        </p:txBody>
      </p:sp>
      <p:sp>
        <p:nvSpPr>
          <p:cNvPr id="82" name="Google Shape;82;p16">
            <a:hlinkClick r:id="" action="ppaction://hlinkshowjump?jump=nextslide"/>
          </p:cNvPr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6">
            <a:hlinkClick r:id="" action="ppaction://hlinkshowjump?jump=nextslide"/>
          </p:cNvPr>
          <p:cNvSpPr txBox="1"/>
          <p:nvPr/>
        </p:nvSpPr>
        <p:spPr>
          <a:xfrm>
            <a:off x="7276275" y="4487950"/>
            <a:ext cx="1209300" cy="447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Agree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CD5A961C-0C6D-43FF-8809-FC1C6D7005B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914400" y="1724137"/>
            <a:ext cx="4913445" cy="276381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4294967295"/>
          </p:nvPr>
        </p:nvSpPr>
        <p:spPr>
          <a:xfrm>
            <a:off x="361250" y="753075"/>
            <a:ext cx="3465300" cy="32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Is anything troubling anyone in the group  to the point that the meeting structure should change?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7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E3B7A5BC-15DE-4D15-9D49-335B1C161BB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161017" y="1104767"/>
            <a:ext cx="4621733" cy="25997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any </a:t>
            </a:r>
            <a:r>
              <a:rPr lang="en" b="1"/>
              <a:t>issues emerged</a:t>
            </a:r>
            <a:r>
              <a:rPr lang="en"/>
              <a:t> around confidentiality that are </a:t>
            </a:r>
            <a:r>
              <a:rPr lang="en" b="1"/>
              <a:t>limiting your trust​</a:t>
            </a:r>
            <a:r>
              <a:rPr lang="en"/>
              <a:t> today?​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Are there any </a:t>
            </a:r>
            <a:r>
              <a:rPr lang="en" b="1"/>
              <a:t>issues/conflict</a:t>
            </a:r>
            <a:r>
              <a:rPr lang="en"/>
              <a:t> </a:t>
            </a:r>
            <a:r>
              <a:rPr lang="en" b="1"/>
              <a:t>between members</a:t>
            </a:r>
            <a:r>
              <a:rPr lang="en"/>
              <a:t> that need to be resolved </a:t>
            </a:r>
            <a:r>
              <a:rPr lang="en" b="1"/>
              <a:t>before we start</a:t>
            </a:r>
            <a:r>
              <a:rPr lang="en"/>
              <a:t>? ​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4" name="Google Shape;104;p18">
            <a:hlinkClick r:id="rId3" action="ppaction://hlinksldjump"/>
          </p:cNvPr>
          <p:cNvSpPr/>
          <p:nvPr/>
        </p:nvSpPr>
        <p:spPr>
          <a:xfrm>
            <a:off x="604700" y="3611400"/>
            <a:ext cx="2890500" cy="72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8">
            <a:hlinkClick r:id="rId3" action="ppaction://hlinksldjump"/>
          </p:cNvPr>
          <p:cNvSpPr txBox="1"/>
          <p:nvPr/>
        </p:nvSpPr>
        <p:spPr>
          <a:xfrm>
            <a:off x="679250" y="3677675"/>
            <a:ext cx="2725800" cy="57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YES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Follow the guideline to apply Nonflict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6" name="Google Shape;106;p18">
            <a:hlinkClick r:id="rId4" action="ppaction://hlinksldjump"/>
          </p:cNvPr>
          <p:cNvSpPr/>
          <p:nvPr/>
        </p:nvSpPr>
        <p:spPr>
          <a:xfrm>
            <a:off x="5486400" y="3611400"/>
            <a:ext cx="2890500" cy="72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5560950" y="3677675"/>
            <a:ext cx="2725800" cy="57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uFill>
                  <a:noFill/>
                </a:uFill>
                <a:hlinkClick r:id="rId4" action="ppaction://hlinksldjump"/>
              </a:rPr>
              <a:t>NO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uFill>
                  <a:noFill/>
                </a:uFill>
                <a:hlinkClick r:id="rId4" action="ppaction://hlinksldjump"/>
              </a:rPr>
              <a:t>Continue</a:t>
            </a:r>
            <a:endParaRPr/>
          </a:p>
        </p:txBody>
      </p:sp>
      <p:sp>
        <p:nvSpPr>
          <p:cNvPr id="108" name="Google Shape;108;p18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Nonflict™ Way</a:t>
            </a:r>
            <a:endParaRPr/>
          </a:p>
        </p:txBody>
      </p:sp>
      <p:sp>
        <p:nvSpPr>
          <p:cNvPr id="116" name="Google Shape;116;p19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9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356200" y="1052075"/>
            <a:ext cx="5391300" cy="36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What is the conflict? How does it make me feel? What is important for me?​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Your partner mirrors the essence of what you have said, and asks:</a:t>
            </a:r>
            <a:r>
              <a:rPr lang="en" sz="1400"/>
              <a:t>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Did I understand you well? Is there anything else?​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(You and your partner switch roles and repeat questions above)​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You and your partner discuss together:​</a:t>
            </a:r>
            <a:endParaRPr sz="1400" b="1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real underlying conflict​?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working well for us​?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worst-case scenario? (Visualize facts and feelings)​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best-case scenario? (Visualize facts and feelings)​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are the obstacles for achieving our best-case scenario?​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can we do to overcome controllable obstacles? </a:t>
            </a:r>
            <a:br>
              <a:rPr lang="en" sz="1400"/>
            </a:br>
            <a:r>
              <a:rPr lang="en" sz="1400"/>
              <a:t>(Who, What, When?​)</a:t>
            </a:r>
            <a:endParaRPr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ECFC9694-ABBD-4102-903B-8029F448011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820771" y="1017725"/>
            <a:ext cx="3061227" cy="17219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body" idx="4294967295"/>
          </p:nvPr>
        </p:nvSpPr>
        <p:spPr>
          <a:xfrm>
            <a:off x="311700" y="1017725"/>
            <a:ext cx="435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Notetaker</a:t>
            </a:r>
            <a:r>
              <a:rPr lang="en"/>
              <a:t>: Write only group’s questions, sharing and power reminder.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Timekeeper: </a:t>
            </a:r>
            <a:r>
              <a:rPr lang="en"/>
              <a:t>Agree with moderator how much time and warning for each segment.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Processor: </a:t>
            </a:r>
            <a:r>
              <a:rPr lang="en"/>
              <a:t>Stop harsh violations of forum culture in real time. Stop someone if he/she is giving advice.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5" name="Google Shape;125;p20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0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0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</a:t>
            </a: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9" name="Google Shape;12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Assigning Roles</a:t>
            </a:r>
            <a:endParaRPr sz="1800"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27030AB7-C8B3-4EC7-8E98-94BEC9E2584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939650" y="1017725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Connection</a:t>
            </a:r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4294967295"/>
          </p:nvPr>
        </p:nvSpPr>
        <p:spPr>
          <a:xfrm>
            <a:off x="285625" y="898475"/>
            <a:ext cx="8729700" cy="10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Become present through a shared reflection. </a:t>
            </a:r>
            <a:br>
              <a:rPr lang="en" dirty="0"/>
            </a:br>
            <a:r>
              <a:rPr lang="en" dirty="0"/>
              <a:t>(Example: What animal are you most like and why, share one of your strengths, if you could have a superpower what would it be? </a:t>
            </a:r>
            <a:r>
              <a:rPr lang="en-GB" dirty="0"/>
              <a:t>What is something you would add to your family bucket list?</a:t>
            </a:r>
            <a:r>
              <a:rPr lang="en" dirty="0"/>
              <a:t>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b="1" dirty="0"/>
          </a:p>
        </p:txBody>
      </p:sp>
      <p:sp>
        <p:nvSpPr>
          <p:cNvPr id="138" name="Google Shape;138;p21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1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0" name="Google Shape;140;p21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2" name="Google Shape;14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8876091-93D7-4782-97F6-465E19714A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2388" y="2360225"/>
            <a:ext cx="2919002" cy="2066106"/>
          </a:xfrm>
          <a:prstGeom prst="rect">
            <a:avLst/>
          </a:prstGeom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FFD802CB-EC16-4AD1-BB33-7D5A272B71C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4218522" y="2168662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762</Words>
  <Application>Microsoft Office PowerPoint</Application>
  <PresentationFormat>On-screen Show (16:9)</PresentationFormat>
  <Paragraphs>127</Paragraphs>
  <Slides>20</Slides>
  <Notes>20</Notes>
  <HiddenSlides>0</HiddenSlides>
  <MMClips>14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Alfa Slab One</vt:lpstr>
      <vt:lpstr>Proxima Nova</vt:lpstr>
      <vt:lpstr>Arial</vt:lpstr>
      <vt:lpstr>Gameday</vt:lpstr>
      <vt:lpstr>   Family Forum Dr. Amir Kfir</vt:lpstr>
      <vt:lpstr> Introduction to Forum in Family</vt:lpstr>
      <vt:lpstr> The Time Flow Of Full Meeting </vt:lpstr>
      <vt:lpstr>Confidentiality Reminder (nothing, nobody, never)​</vt:lpstr>
      <vt:lpstr>PowerPoint Presentation</vt:lpstr>
      <vt:lpstr>PowerPoint Presentation</vt:lpstr>
      <vt:lpstr>The Nonflict™ Way</vt:lpstr>
      <vt:lpstr>Assigning Roles</vt:lpstr>
      <vt:lpstr>Group Connection</vt:lpstr>
      <vt:lpstr>Introspection / Updates</vt:lpstr>
      <vt:lpstr>Speaking Uninterrupted</vt:lpstr>
      <vt:lpstr>Family choose what to work on today </vt:lpstr>
      <vt:lpstr>Nonflict Self Coaching</vt:lpstr>
      <vt:lpstr>Working Together Around One Challenge</vt:lpstr>
      <vt:lpstr>PowerPoint Presentation</vt:lpstr>
      <vt:lpstr>PowerPoint Presentation</vt:lpstr>
      <vt:lpstr>PowerPoint Presentation</vt:lpstr>
      <vt:lpstr>PowerPoint Presentation</vt:lpstr>
      <vt:lpstr>Closing</vt:lpstr>
      <vt:lpstr>Thank You  Dr. Amir Kfir www.amirror.com amirkfir@gmail.com +972544742280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Family Forum Dr. Amir Kfir</dc:title>
  <cp:lastModifiedBy>sasha.tal.gold@gmail.com</cp:lastModifiedBy>
  <cp:revision>7</cp:revision>
  <dcterms:modified xsi:type="dcterms:W3CDTF">2020-01-07T08:29:15Z</dcterms:modified>
</cp:coreProperties>
</file>