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Alfa Slab One" panose="020B0604020202020204" charset="0"/>
      <p:regular r:id="rId24"/>
    </p:embeddedFont>
    <p:embeddedFont>
      <p:font typeface="Proxima Nova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9ae58e74b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9ae58e74b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9ae58e74b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9ae58e74b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9ae58e74b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9ae58e74b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59ae58e74b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59ae58e74b_2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9ae58e74b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9ae58e74b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9ae58e74b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9ae58e74b_2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9ae58e74b_2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9ae58e74b_2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9ae58e74b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9ae58e74b_2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9ae58e74b_2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9ae58e74b_2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9ae58e74b_2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9ae58e74b_2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9ae58e74b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9ae58e74b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9ae58e74b_2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9ae58e74b_2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9ae58e74b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9ae58e74b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1ff3644f0_8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1ff3644f0_8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9ae58e74b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9ae58e74b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9ae58e74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9ae58e74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9ae58e74b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9ae58e74b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9ae58e74b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9ae58e74b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9ae58e74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9ae58e74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9ae58e74b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9ae58e74b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 All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mailto:amirkfir@gmail.co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1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BC8ZIp1i1W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video" Target="https://www.youtube.com/embed/FxuWb5f6rEE" TargetMode="External"/><Relationship Id="rId1" Type="http://schemas.openxmlformats.org/officeDocument/2006/relationships/video" Target="https://www.youtube.com/embed/PX95DPNjQXg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OaaKD2TIrsY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quzBTprFaQU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n1RZBeA3juY" TargetMode="External"/><Relationship Id="rId6" Type="http://schemas.openxmlformats.org/officeDocument/2006/relationships/image" Target="../media/image3.png"/><Relationship Id="rId5" Type="http://schemas.openxmlformats.org/officeDocument/2006/relationships/slide" Target="slide1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rv4nL0b9lrQ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7.jpeg"/><Relationship Id="rId2" Type="http://schemas.openxmlformats.org/officeDocument/2006/relationships/video" Target="https://www.youtube.com/embed/0HyE9PfhcFA" TargetMode="External"/><Relationship Id="rId1" Type="http://schemas.openxmlformats.org/officeDocument/2006/relationships/video" Target="https://www.youtube.com/embed/Rz03VhbxTlQ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_QDdn9dFab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DWkku6zk_Vg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irror.com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amirkfir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fi6E__1R0E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yehqsrX3Xzo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yehqsrX3Xzo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qOoo_kGnqw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RvBgVamjy6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jpeg"/><Relationship Id="rId2" Type="http://schemas.openxmlformats.org/officeDocument/2006/relationships/video" Target="https://www.youtube.com/embed/w1Bp7p9uxH0" TargetMode="External"/><Relationship Id="rId1" Type="http://schemas.openxmlformats.org/officeDocument/2006/relationships/video" Target="https://www.youtube.com/embed/Z8QNi_tctcw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206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434343"/>
                </a:solidFill>
              </a:rPr>
              <a:t>Peer Group Forum</a:t>
            </a:r>
            <a:endParaRPr sz="36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Dr. Amir Kfir</a:t>
            </a:r>
            <a:endParaRPr sz="3600"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Welcome​ and put all phones on silent/away</a:t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9763" y="3716943"/>
            <a:ext cx="1584475" cy="94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body" idx="4294967295"/>
          </p:nvPr>
        </p:nvSpPr>
        <p:spPr>
          <a:xfrm>
            <a:off x="311700" y="11865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Each member shares around the below categories : </a:t>
            </a:r>
            <a:r>
              <a:rPr lang="en" sz="1400" b="1" dirty="0"/>
              <a:t>what works well</a:t>
            </a:r>
            <a:r>
              <a:rPr lang="en" sz="1400" dirty="0"/>
              <a:t> , that you are grateful for and what are your </a:t>
            </a:r>
            <a:r>
              <a:rPr lang="en" sz="1400" b="1" dirty="0"/>
              <a:t>challenges /opportunities</a:t>
            </a:r>
            <a:r>
              <a:rPr lang="en" sz="1400" dirty="0"/>
              <a:t>, or </a:t>
            </a:r>
            <a:r>
              <a:rPr lang="en" sz="1400" b="1" dirty="0"/>
              <a:t>“what keeps you up at night”.</a:t>
            </a:r>
            <a:br>
              <a:rPr lang="en" sz="1400" dirty="0"/>
            </a:br>
            <a:r>
              <a:rPr lang="en" sz="1400" dirty="0"/>
              <a:t>Speak Uninterrupted: 5 (4+1) minutes per member</a:t>
            </a:r>
            <a:endParaRPr sz="14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Myself</a:t>
            </a:r>
            <a:r>
              <a:rPr lang="en" sz="1400" dirty="0"/>
              <a:t>, body, mind, spirit, emotions, hobbies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Family</a:t>
            </a:r>
            <a:r>
              <a:rPr lang="en" sz="1400" dirty="0"/>
              <a:t>, friends, country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Business</a:t>
            </a:r>
            <a:r>
              <a:rPr lang="en" sz="1400" dirty="0"/>
              <a:t>, social impact, finance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Significant relationship/marriage</a:t>
            </a:r>
            <a:r>
              <a:rPr lang="en" sz="1400" dirty="0"/>
              <a:t> </a:t>
            </a:r>
            <a:r>
              <a:rPr lang="en" sz="1400" b="1" dirty="0"/>
              <a:t>and intimacy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Report on previous presentation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150" name="Google Shape;150;p2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2" name="Google Shape;152;p2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761574" y="128125"/>
            <a:ext cx="7421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Introspection / Updates</a:t>
            </a:r>
            <a:endParaRPr sz="1800"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9F0F3E4B-9906-4FE5-860C-194B8B94CC1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610717" y="1186575"/>
            <a:ext cx="3986533" cy="224242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body" idx="4294967295"/>
          </p:nvPr>
        </p:nvSpPr>
        <p:spPr>
          <a:xfrm>
            <a:off x="242600" y="1017725"/>
            <a:ext cx="8520600" cy="14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facts and feelings, speak openly.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Tell us what is the issue you choose to work on today.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highlight>
                  <a:srgbClr val="EFEFEF"/>
                </a:highlight>
              </a:rPr>
              <a:t>Each member: </a:t>
            </a:r>
            <a:r>
              <a:rPr lang="en">
                <a:highlight>
                  <a:srgbClr val="EFEFEF"/>
                </a:highlight>
              </a:rPr>
              <a:t>Select one issue to work on today</a:t>
            </a:r>
            <a:r>
              <a:rPr lang="en"/>
              <a:t> (Group can push back and suggest another issue or propose first)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62" name="Google Shape;162;p23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3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64" name="Google Shape;164;p23"/>
          <p:cNvSpPr/>
          <p:nvPr/>
        </p:nvSpPr>
        <p:spPr>
          <a:xfrm>
            <a:off x="107300" y="115725"/>
            <a:ext cx="8724900" cy="376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3"/>
          <p:cNvSpPr txBox="1"/>
          <p:nvPr/>
        </p:nvSpPr>
        <p:spPr>
          <a:xfrm>
            <a:off x="761575" y="128125"/>
            <a:ext cx="6792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Play the timer video per participant. 5 minutes each 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3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Speaking Uninterrupted</a:t>
            </a:r>
            <a:endParaRPr/>
          </a:p>
        </p:txBody>
      </p:sp>
      <p:pic>
        <p:nvPicPr>
          <p:cNvPr id="3" name="Online Media 2" title="5 Minutes countdown Timer - Beep at the end | Simple Timer (five min)">
            <a:hlinkClick r:id="" action="ppaction://media"/>
            <a:extLst>
              <a:ext uri="{FF2B5EF4-FFF2-40B4-BE49-F238E27FC236}">
                <a16:creationId xmlns:a16="http://schemas.microsoft.com/office/drawing/2014/main" id="{9A530F2B-4FD3-4980-B71E-A5F0481DE57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311700" y="2861087"/>
            <a:ext cx="2884897" cy="1622755"/>
          </a:xfrm>
          <a:prstGeom prst="rect">
            <a:avLst/>
          </a:prstGeom>
        </p:spPr>
      </p:pic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5F5454DA-7152-41F8-B5B5-6BFB38853A8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3735287" y="2861087"/>
            <a:ext cx="2884897" cy="16227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Nonflict Self Coaching</a:t>
            </a:r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546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my </a:t>
            </a:r>
            <a:r>
              <a:rPr lang="en" sz="1400" b="1">
                <a:solidFill>
                  <a:schemeClr val="accent3"/>
                </a:solidFill>
              </a:rPr>
              <a:t>real underlying Issue</a:t>
            </a:r>
            <a:r>
              <a:rPr lang="en" sz="1400"/>
              <a:t>? (consider Cause-Symptom-Result)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</a:t>
            </a:r>
            <a:r>
              <a:rPr lang="en" sz="1400" b="1">
                <a:solidFill>
                  <a:schemeClr val="accent3"/>
                </a:solidFill>
              </a:rPr>
              <a:t>working well</a:t>
            </a:r>
            <a:r>
              <a:rPr lang="en" sz="1400"/>
              <a:t> for me/us? (and can be leveraged)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the </a:t>
            </a:r>
            <a:r>
              <a:rPr lang="en" sz="1400" b="1">
                <a:solidFill>
                  <a:schemeClr val="accent3"/>
                </a:solidFill>
              </a:rPr>
              <a:t>worst-case scenario</a:t>
            </a:r>
            <a:r>
              <a:rPr lang="en" sz="1400"/>
              <a:t>? (Visualize facts and feelings) and what probability of that picture (Low-Medium-High)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the </a:t>
            </a:r>
            <a:r>
              <a:rPr lang="en" sz="1400" b="1">
                <a:solidFill>
                  <a:schemeClr val="accent3"/>
                </a:solidFill>
              </a:rPr>
              <a:t>best-case scenario</a:t>
            </a:r>
            <a:r>
              <a:rPr lang="en" sz="1400"/>
              <a:t>? (Visualize facts and feelings)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are the </a:t>
            </a:r>
            <a:r>
              <a:rPr lang="en" sz="1400" b="1">
                <a:solidFill>
                  <a:schemeClr val="accent3"/>
                </a:solidFill>
              </a:rPr>
              <a:t>obstacles</a:t>
            </a:r>
            <a:r>
              <a:rPr lang="en" sz="1400" b="1"/>
              <a:t> </a:t>
            </a:r>
            <a:r>
              <a:rPr lang="en" sz="1400"/>
              <a:t>for achieving my  best-case scenario?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can I do to </a:t>
            </a:r>
            <a:r>
              <a:rPr lang="en" sz="1400" b="1">
                <a:solidFill>
                  <a:schemeClr val="accent3"/>
                </a:solidFill>
              </a:rPr>
              <a:t>overcome the controllable obstacles</a:t>
            </a:r>
            <a:r>
              <a:rPr lang="en" sz="1400"/>
              <a:t>? </a:t>
            </a:r>
            <a:br>
              <a:rPr lang="en" sz="1400"/>
            </a:br>
            <a:r>
              <a:rPr lang="en" sz="1400"/>
              <a:t>(Who, What, When?)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b="1"/>
              <a:t>Share your findings if resolved! Or share what is the core problem and your need from the group .</a:t>
            </a:r>
            <a:endParaRPr sz="1400" b="1"/>
          </a:p>
        </p:txBody>
      </p:sp>
      <p:sp>
        <p:nvSpPr>
          <p:cNvPr id="176" name="Google Shape;176;p2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4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Self-coaching. 10-15 minutes. Reply to 6 questions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67B4EB55-EF4F-4202-8BD7-1E75A463AB5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773200" y="1153456"/>
            <a:ext cx="3181812" cy="178976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choose what to work on today?</a:t>
            </a:r>
            <a:endParaRPr/>
          </a:p>
          <a:p>
            <a:pPr marL="45720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body" idx="4294967295"/>
          </p:nvPr>
        </p:nvSpPr>
        <p:spPr>
          <a:xfrm>
            <a:off x="311700" y="1340300"/>
            <a:ext cx="4500600" cy="28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Things that are painful, impactful, or opportunistic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High emotions or urgent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Not shared yet </a:t>
            </a:r>
            <a:endParaRPr sz="2400"/>
          </a:p>
        </p:txBody>
      </p:sp>
      <p:sp>
        <p:nvSpPr>
          <p:cNvPr id="188" name="Google Shape;188;p2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142950" y="128125"/>
            <a:ext cx="88581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5"/>
          <p:cNvSpPr txBox="1"/>
          <p:nvPr/>
        </p:nvSpPr>
        <p:spPr>
          <a:xfrm>
            <a:off x="562750" y="127525"/>
            <a:ext cx="85206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 sz="12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B998829C-2F99-4467-B408-DA62CE98AB3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400549" y="1334625"/>
            <a:ext cx="4498034" cy="25301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Working Together Around One Challenge</a:t>
            </a:r>
            <a:endParaRPr sz="2400"/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4294967295"/>
          </p:nvPr>
        </p:nvSpPr>
        <p:spPr>
          <a:xfrm>
            <a:off x="-102625" y="963650"/>
            <a:ext cx="5428200" cy="26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Exploration (Deep Dive)</a:t>
            </a:r>
            <a:endParaRPr sz="1600" b="1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 b="1"/>
              <a:t>Presenter talks uninterrupted</a:t>
            </a:r>
            <a:r>
              <a:rPr lang="en" sz="1600"/>
              <a:t> about the issue based on the 6 coaching questions, sharing both facts and feelings (5-15 minutes)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/>
              <a:t>Moderator considers possible use of advanced techniques</a:t>
            </a:r>
            <a:r>
              <a:rPr lang="en" sz="1600"/>
              <a:t>: Role play, Constellation, or Being in the other’s shoes (10-20 min)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Presenter explains his/her </a:t>
            </a:r>
            <a:r>
              <a:rPr lang="en" sz="1600" b="1"/>
              <a:t>expectations from the other participants and level of confidentiality .</a:t>
            </a:r>
            <a:endParaRPr sz="1600"/>
          </a:p>
        </p:txBody>
      </p:sp>
      <p:sp>
        <p:nvSpPr>
          <p:cNvPr id="200" name="Google Shape;200;p26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6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2" name="Google Shape;202;p26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6"/>
          <p:cNvSpPr txBox="1"/>
          <p:nvPr/>
        </p:nvSpPr>
        <p:spPr>
          <a:xfrm>
            <a:off x="5285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 / </a:t>
            </a:r>
            <a:r>
              <a:rPr lang="en" b="1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04" name="Google Shape;20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/>
          <p:nvPr/>
        </p:nvSpPr>
        <p:spPr>
          <a:xfrm>
            <a:off x="1033625" y="3851675"/>
            <a:ext cx="31557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1054325" y="3893075"/>
            <a:ext cx="3114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rId5" action="ppaction://hlinksldjump"/>
              </a:rPr>
              <a:t>View 6 coaching questions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B5D296B9-8045-4CB3-A696-D02F37ACE57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335725" y="1543050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>
            <a:spLocks noGrp="1"/>
          </p:cNvSpPr>
          <p:nvPr>
            <p:ph type="body" idx="1"/>
          </p:nvPr>
        </p:nvSpPr>
        <p:spPr>
          <a:xfrm>
            <a:off x="311700" y="821175"/>
            <a:ext cx="4260300" cy="34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/>
              <a:t>Members respond to the presenter</a:t>
            </a:r>
            <a:r>
              <a:rPr lang="en" sz="1700" b="1"/>
              <a:t>:</a:t>
            </a:r>
            <a:endParaRPr sz="1700" b="1"/>
          </a:p>
          <a:p>
            <a:pPr marL="457200" marR="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/>
              <a:t>What’s been triggered within me, here and now: feelings and memories. 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Deep empathy!</a:t>
            </a:r>
            <a:endParaRPr/>
          </a:p>
          <a:p>
            <a:pPr marL="457200" marR="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/>
              <a:t>Clarifying questions and Thought-provoking open questions</a:t>
            </a:r>
            <a:endParaRPr sz="16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13" name="Google Shape;213;p2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7"/>
          <p:cNvSpPr txBox="1"/>
          <p:nvPr/>
        </p:nvSpPr>
        <p:spPr>
          <a:xfrm>
            <a:off x="286950" y="128125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Silence to ponder what sharing is relevant and write it down - 1 minute.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17" name="Google Shape;21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7A9B31D3-1DEE-4949-9578-FA793DDBBFD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72000" y="1461587"/>
            <a:ext cx="3971925" cy="223420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>
            <a:spLocks noGrp="1"/>
          </p:cNvSpPr>
          <p:nvPr>
            <p:ph type="body" idx="1"/>
          </p:nvPr>
        </p:nvSpPr>
        <p:spPr>
          <a:xfrm>
            <a:off x="225900" y="743125"/>
            <a:ext cx="5229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Group sharing</a:t>
            </a:r>
            <a:r>
              <a:rPr lang="en"/>
              <a:t> </a:t>
            </a:r>
            <a:endParaRPr b="1" u="sng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“My life experience/story with a similar situation and/or similar emotion, and thus my learning and insight for you!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NEVER give advice</a:t>
            </a:r>
            <a:r>
              <a:rPr lang="en"/>
              <a:t> or say “you should”, no generalizing. </a:t>
            </a:r>
            <a:r>
              <a:rPr lang="en" b="1"/>
              <a:t>Use “I” statements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Midway check</a:t>
            </a:r>
            <a:r>
              <a:rPr lang="en"/>
              <a:t> - is there </a:t>
            </a:r>
            <a:r>
              <a:rPr lang="en" b="1"/>
              <a:t>a question not answered for you?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24" name="Google Shape;224;p28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6" name="Google Shape;226;p28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8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Play 2 minutes timer per participant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D917991A-1A01-4328-8309-24FDF31903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421800" y="2184366"/>
            <a:ext cx="3657600" cy="2057400"/>
          </a:xfrm>
          <a:prstGeom prst="rect">
            <a:avLst/>
          </a:prstGeom>
        </p:spPr>
      </p:pic>
      <p:pic>
        <p:nvPicPr>
          <p:cNvPr id="4" name="Online Media 3" title="2 Minutes countdown Timer - Beep at the end | Simple Timer (two min)">
            <a:hlinkClick r:id="" action="ppaction://media"/>
            <a:extLst>
              <a:ext uri="{FF2B5EF4-FFF2-40B4-BE49-F238E27FC236}">
                <a16:creationId xmlns:a16="http://schemas.microsoft.com/office/drawing/2014/main" id="{2072D0A7-9507-4399-B1BA-5C0946CBB8E0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6011831" y="623713"/>
            <a:ext cx="2528888" cy="14225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 txBox="1">
            <a:spLocks noGrp="1"/>
          </p:cNvSpPr>
          <p:nvPr>
            <p:ph type="body" idx="4294967295"/>
          </p:nvPr>
        </p:nvSpPr>
        <p:spPr>
          <a:xfrm>
            <a:off x="331375" y="696650"/>
            <a:ext cx="8498100" cy="3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Power Reminder to Presenter</a:t>
            </a:r>
            <a:br>
              <a:rPr lang="en" b="1"/>
            </a:br>
            <a:r>
              <a:rPr lang="en" b="1"/>
              <a:t>VERY IMPORTANT! </a:t>
            </a:r>
            <a:r>
              <a:rPr lang="en"/>
              <a:t>Can be recorded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One sentence by every member. </a:t>
            </a:r>
            <a:r>
              <a:rPr lang="en" b="1"/>
              <a:t>Share what unique specific power/asset you see already existing in the presenter that will help him/her in dealing with this issue (NO ADVICE).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36" name="Google Shape;236;p2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8" name="Google Shape;238;p29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9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Group sharing: </a:t>
            </a:r>
            <a:r>
              <a:rPr lang="en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One sentence by every member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40" name="Google Shape;24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body" idx="4294967295"/>
          </p:nvPr>
        </p:nvSpPr>
        <p:spPr>
          <a:xfrm>
            <a:off x="233850" y="426025"/>
            <a:ext cx="5629800" cy="3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/>
              <a:t>Presenter’s Feedback to members</a:t>
            </a:r>
            <a:endParaRPr sz="1500" b="1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Presenter shares </a:t>
            </a:r>
            <a:r>
              <a:rPr lang="en" sz="1500" b="1" dirty="0"/>
              <a:t>how he/she feels</a:t>
            </a:r>
            <a:r>
              <a:rPr lang="en" sz="1500" dirty="0"/>
              <a:t> and specific </a:t>
            </a:r>
            <a:r>
              <a:rPr lang="en" sz="1500" b="1" dirty="0"/>
              <a:t>value gained</a:t>
            </a:r>
            <a:r>
              <a:rPr lang="en" sz="1500" dirty="0"/>
              <a:t>, asks the Forum what </a:t>
            </a:r>
            <a:r>
              <a:rPr lang="en" sz="1500" b="1" dirty="0"/>
              <a:t>support he/she needs for successful implementation”</a:t>
            </a:r>
            <a:r>
              <a:rPr lang="en" sz="1500" dirty="0"/>
              <a:t>. </a:t>
            </a:r>
            <a:r>
              <a:rPr lang="en" sz="1500" b="1" dirty="0"/>
              <a:t>Identify a buddy</a:t>
            </a:r>
            <a:r>
              <a:rPr lang="en" sz="1500" dirty="0"/>
              <a:t> in the group to follow up and support you in executing your action plan. Call in 2 weeks or so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Any hard feelings</a:t>
            </a:r>
            <a:r>
              <a:rPr lang="en" sz="1500" dirty="0"/>
              <a:t> with what or how things have been said to you? Also asking whether there are any hard feelings inside the group. Use Nonflict if need be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Declare confidentiality</a:t>
            </a:r>
            <a:r>
              <a:rPr lang="en" sz="1500" dirty="0"/>
              <a:t>: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Strict - Only presenter can bring up again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Regular - Please feel free to address me later in a confidential environment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Open (With whom and how? Follow Chatham house rules: no names mentioned)</a:t>
            </a:r>
            <a:endParaRPr sz="15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246" name="Google Shape;246;p3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8" name="Google Shape;248;p30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0"/>
          <p:cNvSpPr txBox="1"/>
          <p:nvPr/>
        </p:nvSpPr>
        <p:spPr>
          <a:xfrm>
            <a:off x="638950" y="128125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50" name="Google Shape;25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842DBABD-527E-436B-AAE2-138E330CE98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835075" y="904475"/>
            <a:ext cx="2964044" cy="16672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1"/>
          <p:cNvSpPr txBox="1">
            <a:spLocks noGrp="1"/>
          </p:cNvSpPr>
          <p:nvPr>
            <p:ph type="body" idx="4294967295"/>
          </p:nvPr>
        </p:nvSpPr>
        <p:spPr>
          <a:xfrm>
            <a:off x="488750" y="736125"/>
            <a:ext cx="6257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600" b="1"/>
            </a:br>
            <a:r>
              <a:rPr lang="en" b="1"/>
              <a:t>Process Analysis</a:t>
            </a:r>
            <a:endParaRPr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worked, and what to do differently next time?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Hand over notes from notetaker to presenter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possible to proceed to the next presentation</a:t>
            </a:r>
            <a:endParaRPr/>
          </a:p>
        </p:txBody>
      </p:sp>
      <p:sp>
        <p:nvSpPr>
          <p:cNvPr id="257" name="Google Shape;257;p3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9" name="Google Shape;259;p3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1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Observer and Group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61" name="Google Shape;26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Introduction to Forum</a:t>
            </a:r>
            <a:endParaRPr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25A8AD84-A33F-40EC-A6B2-BDED867FCC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98252" y="1039192"/>
            <a:ext cx="5449095" cy="306511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</a:t>
            </a:r>
            <a:endParaRPr/>
          </a:p>
        </p:txBody>
      </p:sp>
      <p:sp>
        <p:nvSpPr>
          <p:cNvPr id="267" name="Google Shape;267;p32"/>
          <p:cNvSpPr txBox="1">
            <a:spLocks noGrp="1"/>
          </p:cNvSpPr>
          <p:nvPr>
            <p:ph type="body" idx="4294967295"/>
          </p:nvPr>
        </p:nvSpPr>
        <p:spPr>
          <a:xfrm>
            <a:off x="247075" y="1044638"/>
            <a:ext cx="817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Plan for future presentations and coaching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Follow-up</a:t>
            </a:r>
            <a:r>
              <a:rPr lang="en"/>
              <a:t> issues from previous presentations as needed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 Accomplishments we want to report</a:t>
            </a:r>
            <a:r>
              <a:rPr lang="en"/>
              <a:t> 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Destroy flip charts and any other notes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Recap confidentiality</a:t>
            </a:r>
            <a:endParaRPr/>
          </a:p>
        </p:txBody>
      </p:sp>
      <p:sp>
        <p:nvSpPr>
          <p:cNvPr id="268" name="Google Shape;268;p3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2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70" name="Google Shape;27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3"/>
          <p:cNvSpPr txBox="1">
            <a:spLocks noGrp="1"/>
          </p:cNvSpPr>
          <p:nvPr>
            <p:ph type="ctrTitle" idx="4294967295"/>
          </p:nvPr>
        </p:nvSpPr>
        <p:spPr>
          <a:xfrm>
            <a:off x="207125" y="595975"/>
            <a:ext cx="8625300" cy="30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Thank You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Dr. Amir Kfir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www.amirror.com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4"/>
              </a:rPr>
              <a:t>amirkfir@gmail.com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+972544742280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The Time Flow Of Full Meeting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780DC777-9140-431E-9974-013AAB9E6CC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822" y="1086200"/>
            <a:ext cx="5281956" cy="2971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Confidentiality Reminder </a:t>
            </a:r>
            <a:r>
              <a:rPr lang="en" sz="1800"/>
              <a:t>(nothing, nobody, never)​</a:t>
            </a:r>
            <a:endParaRPr sz="180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497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3 Levels of Confidentiality</a:t>
            </a:r>
            <a:endParaRPr u="sng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Strict</a:t>
            </a:r>
            <a:r>
              <a:rPr lang="en"/>
              <a:t>: Only I can raise this issue again. ​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Regular</a:t>
            </a:r>
            <a:r>
              <a:rPr lang="en"/>
              <a:t>: Participants of the forum can speak to me about this issue. ​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Open</a:t>
            </a:r>
            <a:r>
              <a:rPr lang="en"/>
              <a:t>: Agreed what (and how) should be shared outside of the forum.</a:t>
            </a:r>
            <a:endParaRPr/>
          </a:p>
        </p:txBody>
      </p:sp>
      <p:sp>
        <p:nvSpPr>
          <p:cNvPr id="82" name="Google Shape;82;p16">
            <a:hlinkClick r:id="" action="ppaction://hlinkshowjump?jump=nextslide"/>
          </p:cNvPr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>
            <a:hlinkClick r:id="" action="ppaction://hlinkshowjump?jump=nextslide"/>
          </p:cNvPr>
          <p:cNvSpPr txBox="1"/>
          <p:nvPr/>
        </p:nvSpPr>
        <p:spPr>
          <a:xfrm>
            <a:off x="7276275" y="4487950"/>
            <a:ext cx="1209300" cy="447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Agree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65BDBC15-6B71-4BF4-BAA3-6EEF29963B6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939650" y="1543050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4294967295"/>
          </p:nvPr>
        </p:nvSpPr>
        <p:spPr>
          <a:xfrm>
            <a:off x="361250" y="753075"/>
            <a:ext cx="3465300" cy="32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Is anything troubling anyone in the group  to the point that the meeting structure should change?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0998F2AB-EC8C-4A1C-9E45-ECA4DC1BEC4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182950" y="1330228"/>
            <a:ext cx="4414300" cy="24830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any </a:t>
            </a:r>
            <a:r>
              <a:rPr lang="en" b="1"/>
              <a:t>issues emerged</a:t>
            </a:r>
            <a:r>
              <a:rPr lang="en"/>
              <a:t> around confidentiality that are </a:t>
            </a:r>
            <a:r>
              <a:rPr lang="en" b="1"/>
              <a:t>limiting your trust​</a:t>
            </a:r>
            <a:r>
              <a:rPr lang="en"/>
              <a:t> today?​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Are there any </a:t>
            </a:r>
            <a:r>
              <a:rPr lang="en" b="1"/>
              <a:t>issues/conflict</a:t>
            </a:r>
            <a:r>
              <a:rPr lang="en"/>
              <a:t> </a:t>
            </a:r>
            <a:r>
              <a:rPr lang="en" b="1"/>
              <a:t>between members</a:t>
            </a:r>
            <a:r>
              <a:rPr lang="en"/>
              <a:t> that need to be resolved </a:t>
            </a:r>
            <a:r>
              <a:rPr lang="en" b="1"/>
              <a:t>before we start</a:t>
            </a:r>
            <a:r>
              <a:rPr lang="en"/>
              <a:t>? 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Are there any business conflicts in the room? 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4" name="Google Shape;104;p18">
            <a:hlinkClick r:id="rId3" action="ppaction://hlinksldjump"/>
          </p:cNvPr>
          <p:cNvSpPr/>
          <p:nvPr/>
        </p:nvSpPr>
        <p:spPr>
          <a:xfrm>
            <a:off x="6047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8">
            <a:hlinkClick r:id="rId3" action="ppaction://hlinksldjump"/>
          </p:cNvPr>
          <p:cNvSpPr txBox="1"/>
          <p:nvPr/>
        </p:nvSpPr>
        <p:spPr>
          <a:xfrm>
            <a:off x="6792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YES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Follow the guideline to apply Nonflict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6" name="Google Shape;106;p18">
            <a:hlinkClick r:id="rId4" action="ppaction://hlinksldjump"/>
          </p:cNvPr>
          <p:cNvSpPr/>
          <p:nvPr/>
        </p:nvSpPr>
        <p:spPr>
          <a:xfrm>
            <a:off x="54864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55609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uFill>
                  <a:noFill/>
                </a:uFill>
                <a:hlinkClick r:id="rId4" action="ppaction://hlinksldjump"/>
              </a:rPr>
              <a:t>NO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4" action="ppaction://hlinksldjump"/>
              </a:rPr>
              <a:t>Continue</a:t>
            </a: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Nonflict™ Way</a:t>
            </a:r>
            <a:endParaRPr/>
          </a:p>
        </p:txBody>
      </p:sp>
      <p:sp>
        <p:nvSpPr>
          <p:cNvPr id="116" name="Google Shape;116;p1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356200" y="1052075"/>
            <a:ext cx="5391300" cy="3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What is the conflict? How does it make me feel? What is important for me?​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Your partner mirrors the essence of what you have said, and asks:</a:t>
            </a:r>
            <a:r>
              <a:rPr lang="en" sz="1400"/>
              <a:t>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Did I understand you well? Is there anything else?​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(You and your partner switch roles and repeat questions above)​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 and your partner discuss together:​</a:t>
            </a:r>
            <a:endParaRPr sz="1400" b="1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real underlying conflict​?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working well for us​?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worst-case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best-case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are the obstacles for achieving our best-case scenario?​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can we do to overcome controllable obstacles? </a:t>
            </a:r>
            <a:br>
              <a:rPr lang="en" sz="1400"/>
            </a:br>
            <a:r>
              <a:rPr lang="en" sz="1400"/>
              <a:t>(Who, What, When?​)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73795182-C61D-4A35-AE46-063FFECF8BC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747500" y="1052075"/>
            <a:ext cx="3120578" cy="17553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435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Notetaker</a:t>
            </a:r>
            <a:r>
              <a:rPr lang="en"/>
              <a:t>: Write only group’s questions, sharing and power reminder.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Timekeeper: </a:t>
            </a:r>
            <a:r>
              <a:rPr lang="en"/>
              <a:t>Agree with moderator how much time and warning for each segment.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Processor: </a:t>
            </a:r>
            <a:r>
              <a:rPr lang="en"/>
              <a:t>Stop harsh violations of forum culture in real time. Stop someone if he/she is giving advice.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5" name="Google Shape;125;p2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Assigning Roles</a:t>
            </a:r>
            <a:endParaRPr sz="1800"/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AB1CCA25-40AA-4192-A73C-AD9493BB298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742338" y="1017725"/>
            <a:ext cx="3854912" cy="21683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Connection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4294967295"/>
          </p:nvPr>
        </p:nvSpPr>
        <p:spPr>
          <a:xfrm>
            <a:off x="311700" y="994075"/>
            <a:ext cx="8729700" cy="10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Become present through a shared reflection. Lead by example. </a:t>
            </a:r>
            <a:br>
              <a:rPr lang="en"/>
            </a:br>
            <a:r>
              <a:rPr lang="en" sz="1700"/>
              <a:t>(Example: Biggest failure, biggest win, best mentor in business, book that impacted)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/>
          </a:p>
        </p:txBody>
      </p:sp>
      <p:sp>
        <p:nvSpPr>
          <p:cNvPr id="138" name="Google Shape;138;p2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0" name="Google Shape;140;p2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1"/>
          <p:cNvSpPr txBox="1"/>
          <p:nvPr/>
        </p:nvSpPr>
        <p:spPr>
          <a:xfrm>
            <a:off x="761575" y="128125"/>
            <a:ext cx="77778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: Play 1 and a half minute timer per participant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68EEDBBD-9E13-47AC-AA50-71E99D528FC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827975" y="1906775"/>
            <a:ext cx="4134164" cy="2325467"/>
          </a:xfrm>
          <a:prstGeom prst="rect">
            <a:avLst/>
          </a:prstGeom>
        </p:spPr>
      </p:pic>
      <p:pic>
        <p:nvPicPr>
          <p:cNvPr id="4" name="Online Media 3" title="1 Minutes 30 seconds countdown Timer - Beep at the end | Simple Timer (one min thirty seconds)">
            <a:hlinkClick r:id="" action="ppaction://media"/>
            <a:extLst>
              <a:ext uri="{FF2B5EF4-FFF2-40B4-BE49-F238E27FC236}">
                <a16:creationId xmlns:a16="http://schemas.microsoft.com/office/drawing/2014/main" id="{1C814499-9E4A-4E89-A3FB-6BBAFE0C1BFA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311700" y="1906775"/>
            <a:ext cx="4134164" cy="23254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977</Words>
  <Application>Microsoft Office PowerPoint</Application>
  <PresentationFormat>On-screen Show (16:9)</PresentationFormat>
  <Paragraphs>139</Paragraphs>
  <Slides>21</Slides>
  <Notes>21</Notes>
  <HiddenSlides>0</HiddenSlides>
  <MMClips>18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Alfa Slab One</vt:lpstr>
      <vt:lpstr>Proxima Nova</vt:lpstr>
      <vt:lpstr>Arial</vt:lpstr>
      <vt:lpstr>Gameday</vt:lpstr>
      <vt:lpstr>   Peer Group Forum Dr. Amir Kfir</vt:lpstr>
      <vt:lpstr> Introduction to Forum</vt:lpstr>
      <vt:lpstr> The Time Flow Of Full Meeting </vt:lpstr>
      <vt:lpstr>Confidentiality Reminder (nothing, nobody, never)​</vt:lpstr>
      <vt:lpstr>PowerPoint Presentation</vt:lpstr>
      <vt:lpstr>PowerPoint Presentation</vt:lpstr>
      <vt:lpstr>The Nonflict™ Way</vt:lpstr>
      <vt:lpstr>Assigning Roles</vt:lpstr>
      <vt:lpstr>Group Connection</vt:lpstr>
      <vt:lpstr>Introspection / Updates</vt:lpstr>
      <vt:lpstr>Speaking Uninterrupted</vt:lpstr>
      <vt:lpstr>Nonflict Self Coaching</vt:lpstr>
      <vt:lpstr>Group choose what to work on today? </vt:lpstr>
      <vt:lpstr>Working Together Around One 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Closing</vt:lpstr>
      <vt:lpstr>Thank You  Dr. Amir Kfir www.amirror.com amirkfir@gmail.com +972544742280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Peer Group Forum Dr. Amir Kfir</dc:title>
  <cp:lastModifiedBy>sasha.tal.gold@gmail.com</cp:lastModifiedBy>
  <cp:revision>5</cp:revision>
  <dcterms:modified xsi:type="dcterms:W3CDTF">2020-01-07T08:07:30Z</dcterms:modified>
</cp:coreProperties>
</file>